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  <p:sldMasterId id="2147483678" r:id="rId4"/>
    <p:sldMasterId id="2147483680" r:id="rId5"/>
    <p:sldMasterId id="2147483662" r:id="rId6"/>
    <p:sldMasterId id="2147483668" r:id="rId7"/>
    <p:sldMasterId id="2147483670" r:id="rId8"/>
    <p:sldMasterId id="2147483672" r:id="rId9"/>
  </p:sldMasterIdLst>
  <p:notesMasterIdLst>
    <p:notesMasterId r:id="rId26"/>
  </p:notesMasterIdLst>
  <p:sldIdLst>
    <p:sldId id="272" r:id="rId10"/>
    <p:sldId id="278" r:id="rId11"/>
    <p:sldId id="280" r:id="rId12"/>
    <p:sldId id="279" r:id="rId13"/>
    <p:sldId id="283" r:id="rId14"/>
    <p:sldId id="281" r:id="rId15"/>
    <p:sldId id="277" r:id="rId16"/>
    <p:sldId id="282" r:id="rId17"/>
    <p:sldId id="284" r:id="rId18"/>
    <p:sldId id="286" r:id="rId19"/>
    <p:sldId id="285" r:id="rId20"/>
    <p:sldId id="287" r:id="rId21"/>
    <p:sldId id="288" r:id="rId22"/>
    <p:sldId id="289" r:id="rId23"/>
    <p:sldId id="290" r:id="rId24"/>
    <p:sldId id="270" r:id="rId2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4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22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8889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69386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221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15305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1" r="29409" b="2174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017" r="18544" b="2174"/>
          <a:stretch/>
        </p:blipFill>
        <p:spPr bwMode="auto">
          <a:xfrm>
            <a:off x="0" y="1"/>
            <a:ext cx="9169044" cy="687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4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r="30761" b="19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553" r="37912" b="10340"/>
          <a:stretch/>
        </p:blipFill>
        <p:spPr bwMode="auto">
          <a:xfrm>
            <a:off x="0" y="-17011"/>
            <a:ext cx="9144000" cy="689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1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DD193A-67EF-465D-8A75-9776EDF88DD5}"/>
              </a:ext>
            </a:extLst>
          </p:cNvPr>
          <p:cNvSpPr/>
          <p:nvPr/>
        </p:nvSpPr>
        <p:spPr>
          <a:xfrm>
            <a:off x="1" y="3066473"/>
            <a:ext cx="8106650" cy="157018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29183" y="3210239"/>
            <a:ext cx="7764905" cy="520700"/>
          </a:xfrm>
        </p:spPr>
        <p:txBody>
          <a:bodyPr/>
          <a:lstStyle/>
          <a:p>
            <a:r>
              <a:rPr lang="en-GB" dirty="0"/>
              <a:t>GL 45 (R) – Bracketing and matrixing designs for stability testing of new veterinary drug substances and medicinal products</a:t>
            </a:r>
          </a:p>
        </p:txBody>
      </p:sp>
    </p:spTree>
    <p:extLst>
      <p:ext uri="{BB962C8B-B14F-4D97-AF65-F5344CB8AC3E}">
        <p14:creationId xmlns:p14="http://schemas.microsoft.com/office/powerpoint/2010/main" val="3399091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151" y="246810"/>
            <a:ext cx="7000781" cy="519112"/>
          </a:xfrm>
        </p:spPr>
        <p:txBody>
          <a:bodyPr/>
          <a:lstStyle/>
          <a:p>
            <a:r>
              <a:rPr lang="fr-BE" dirty="0"/>
              <a:t>Table of contents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506538"/>
            <a:ext cx="8115300" cy="439896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/>
              <a:t>Scope</a:t>
            </a:r>
          </a:p>
          <a:p>
            <a:pPr marL="457200" indent="-457200">
              <a:buAutoNum type="arabicPeriod"/>
            </a:pPr>
            <a:r>
              <a:rPr lang="en-GB" dirty="0"/>
              <a:t>Bracketing</a:t>
            </a:r>
          </a:p>
          <a:p>
            <a:pPr marL="575363" lvl="1" indent="-342000"/>
            <a:r>
              <a:rPr lang="en-GB" sz="1800" dirty="0"/>
              <a:t>Design factors</a:t>
            </a:r>
          </a:p>
          <a:p>
            <a:pPr marL="575363" lvl="1" indent="-342000"/>
            <a:r>
              <a:rPr lang="en-GB" sz="1800" dirty="0"/>
              <a:t>Example of a bracketing design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dirty="0"/>
              <a:t>Matrixing</a:t>
            </a:r>
          </a:p>
          <a:p>
            <a:pPr marL="575363" lvl="1" indent="-342000"/>
            <a:r>
              <a:rPr lang="en-GB" sz="1800" dirty="0"/>
              <a:t>Design factors</a:t>
            </a:r>
          </a:p>
          <a:p>
            <a:pPr marL="575363" lvl="1" indent="-342000"/>
            <a:r>
              <a:rPr lang="en-GB" sz="1800" dirty="0"/>
              <a:t>Examples of matrixing designs</a:t>
            </a:r>
          </a:p>
        </p:txBody>
      </p:sp>
    </p:spTree>
    <p:extLst>
      <p:ext uri="{BB962C8B-B14F-4D97-AF65-F5344CB8AC3E}">
        <p14:creationId xmlns:p14="http://schemas.microsoft.com/office/powerpoint/2010/main" val="29162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0838" y="3093604"/>
            <a:ext cx="6576723" cy="988869"/>
          </a:xfrm>
        </p:spPr>
        <p:txBody>
          <a:bodyPr/>
          <a:lstStyle/>
          <a:p>
            <a:r>
              <a:rPr lang="en-GB" b="1" dirty="0">
                <a:cs typeface="Arial" panose="020B0604020202020204" pitchFamily="34" charset="0"/>
              </a:rPr>
              <a:t>1. Scope</a:t>
            </a:r>
          </a:p>
        </p:txBody>
      </p:sp>
    </p:spTree>
    <p:extLst>
      <p:ext uri="{BB962C8B-B14F-4D97-AF65-F5344CB8AC3E}">
        <p14:creationId xmlns:p14="http://schemas.microsoft.com/office/powerpoint/2010/main" val="155278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76A260-E509-4162-919D-57E76B568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841" y="303960"/>
            <a:ext cx="7000781" cy="519112"/>
          </a:xfrm>
        </p:spPr>
        <p:txBody>
          <a:bodyPr/>
          <a:lstStyle/>
          <a:p>
            <a:r>
              <a:rPr lang="en-GB" dirty="0"/>
              <a:t>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9588" y="1325563"/>
            <a:ext cx="7000034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application of bracketing and matrixing to stability studies conducted in accordance with VICH GL3 - Stability testing of new veterinary drug substances and medicinal products.</a:t>
            </a:r>
            <a:endParaRPr lang="en-GB" dirty="0"/>
          </a:p>
          <a:p>
            <a:pPr marL="0" indent="0">
              <a:buNone/>
            </a:pPr>
            <a:r>
              <a:rPr lang="en-US" dirty="0"/>
              <a:t>Design factors: variables to be evaluated in a study design for their effect on product stability: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Strength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Container closure sizes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Fill volume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77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0266" y="246810"/>
            <a:ext cx="7000781" cy="519112"/>
          </a:xfrm>
        </p:spPr>
        <p:txBody>
          <a:bodyPr/>
          <a:lstStyle/>
          <a:p>
            <a:r>
              <a:rPr lang="en-US" dirty="0"/>
              <a:t>Scope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80266" y="1325563"/>
            <a:ext cx="8335962" cy="4419600"/>
          </a:xfrm>
        </p:spPr>
        <p:txBody>
          <a:bodyPr/>
          <a:lstStyle/>
          <a:p>
            <a:pPr marL="361950" lvl="0" indent="-361950">
              <a:buFont typeface="Wingdings" panose="05000000000000000000" pitchFamily="2" charset="2"/>
              <a:buChar char="Ø"/>
            </a:pPr>
            <a:r>
              <a:rPr lang="en-US" b="1" dirty="0"/>
              <a:t>Full study </a:t>
            </a:r>
            <a:r>
              <a:rPr lang="en-US" dirty="0"/>
              <a:t>: samples for every combination of all design factors are tested at all time points</a:t>
            </a:r>
          </a:p>
          <a:p>
            <a:pPr marL="361950" indent="-361950">
              <a:buFont typeface="Wingdings" panose="05000000000000000000" pitchFamily="2" charset="2"/>
              <a:buChar char="Ø"/>
            </a:pPr>
            <a:r>
              <a:rPr lang="en-US" b="1" dirty="0"/>
              <a:t>Reduced design</a:t>
            </a:r>
            <a:r>
              <a:rPr lang="en-US" dirty="0"/>
              <a:t>: </a:t>
            </a:r>
          </a:p>
          <a:p>
            <a:pPr marL="574675" lvl="1" indent="-212725">
              <a:buFontTx/>
              <a:buChar char="-"/>
            </a:pPr>
            <a:r>
              <a:rPr lang="en-US" sz="2000" dirty="0">
                <a:solidFill>
                  <a:srgbClr val="218BA7"/>
                </a:solidFill>
              </a:rPr>
              <a:t>samples for every factor combination are not tested at all time points</a:t>
            </a:r>
          </a:p>
          <a:p>
            <a:pPr marL="574675" lvl="1" indent="-212725">
              <a:buFontTx/>
              <a:buChar char="-"/>
            </a:pPr>
            <a:r>
              <a:rPr lang="en-US" sz="2000" dirty="0">
                <a:solidFill>
                  <a:srgbClr val="218BA7"/>
                </a:solidFill>
              </a:rPr>
              <a:t>Able to adequately predict the retest period or shelf-life</a:t>
            </a:r>
          </a:p>
          <a:p>
            <a:pPr marL="574675" lvl="1" indent="-212725">
              <a:buFontTx/>
              <a:buChar char="-"/>
            </a:pPr>
            <a:r>
              <a:rPr lang="en-US" sz="2000" dirty="0">
                <a:solidFill>
                  <a:srgbClr val="218BA7"/>
                </a:solidFill>
              </a:rPr>
              <a:t>Applicable to most types of new veterinary medicinal products</a:t>
            </a:r>
          </a:p>
          <a:p>
            <a:pPr marL="574675" lvl="1" indent="-212725">
              <a:buFontTx/>
              <a:buChar char="-"/>
            </a:pPr>
            <a:r>
              <a:rPr lang="en-US" sz="2000" dirty="0">
                <a:solidFill>
                  <a:srgbClr val="218BA7"/>
                </a:solidFill>
              </a:rPr>
              <a:t>Not applicable or limited for new veterinary drug substances </a:t>
            </a:r>
            <a:endParaRPr lang="en-GB" sz="2000" dirty="0">
              <a:solidFill>
                <a:srgbClr val="218BA7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7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8415" y="3093604"/>
            <a:ext cx="6576723" cy="988869"/>
          </a:xfrm>
        </p:spPr>
        <p:txBody>
          <a:bodyPr/>
          <a:lstStyle/>
          <a:p>
            <a:r>
              <a:rPr lang="en-GB" b="1" dirty="0"/>
              <a:t>2. Bracketing</a:t>
            </a:r>
          </a:p>
        </p:txBody>
      </p:sp>
    </p:spTree>
    <p:extLst>
      <p:ext uri="{BB962C8B-B14F-4D97-AF65-F5344CB8AC3E}">
        <p14:creationId xmlns:p14="http://schemas.microsoft.com/office/powerpoint/2010/main" val="322295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F72743-60BC-4E76-A1CC-5BE0AA1A22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102" y="284910"/>
            <a:ext cx="7000781" cy="519112"/>
          </a:xfrm>
        </p:spPr>
        <p:txBody>
          <a:bodyPr/>
          <a:lstStyle/>
          <a:p>
            <a:r>
              <a:rPr lang="en-GB" dirty="0"/>
              <a:t>Bracketing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4C1EB-C7F8-45CD-9D28-E7A2C44501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6369" y="1438275"/>
            <a:ext cx="7000781" cy="4487863"/>
          </a:xfrm>
        </p:spPr>
        <p:txBody>
          <a:bodyPr/>
          <a:lstStyle/>
          <a:p>
            <a:pPr marL="0" indent="0">
              <a:buNone/>
            </a:pPr>
            <a:r>
              <a:rPr lang="en-GB" sz="2400" u="sng" dirty="0"/>
              <a:t>Bracketing principle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= design of a stability schedule such that only samples on the extremes of certain design factors </a:t>
            </a:r>
            <a:r>
              <a:rPr lang="en-US" dirty="0"/>
              <a:t>are tested at all time points as in a full design.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Assumes that the stability of any intermediate levels is represented by the stability of the extremes tested.</a:t>
            </a:r>
          </a:p>
        </p:txBody>
      </p:sp>
    </p:spTree>
    <p:extLst>
      <p:ext uri="{BB962C8B-B14F-4D97-AF65-F5344CB8AC3E}">
        <p14:creationId xmlns:p14="http://schemas.microsoft.com/office/powerpoint/2010/main" val="364529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266" y="303960"/>
            <a:ext cx="7000781" cy="519112"/>
          </a:xfrm>
        </p:spPr>
        <p:txBody>
          <a:bodyPr/>
          <a:lstStyle/>
          <a:p>
            <a:r>
              <a:rPr lang="en-GB" dirty="0"/>
              <a:t>Bracketing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743" y="1419224"/>
            <a:ext cx="7000782" cy="4600575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Bracketing design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Strength </a:t>
            </a:r>
          </a:p>
          <a:p>
            <a:r>
              <a:rPr lang="en-GB" dirty="0"/>
              <a:t>Applicable to studies with multiple strengths of identical or closely related formulations only (unless justified)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Container closure size and/or fill </a:t>
            </a:r>
          </a:p>
          <a:p>
            <a:r>
              <a:rPr lang="en-GB" dirty="0"/>
              <a:t>Applicable to studies of the same container closure  system where either container size or fill varies while the other factors remain constant.</a:t>
            </a:r>
          </a:p>
          <a:p>
            <a:r>
              <a:rPr lang="en-GB" dirty="0"/>
              <a:t>Selection of the extremes : comparison of various characteristics of the container closure system that may affect the product stability </a:t>
            </a:r>
          </a:p>
          <a:p>
            <a:pPr marL="714375" lvl="1" indent="0">
              <a:buNone/>
            </a:pPr>
            <a:r>
              <a:rPr lang="en-GB" sz="1800" dirty="0"/>
              <a:t>(wall thickness, closure geometry, surface area to volume ratio, headspace to volume ratio, water vapour permeation rate or oxygen permeation rate).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11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E1924A-2272-4D66-9BB5-578B004C09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167" y="279572"/>
            <a:ext cx="7000781" cy="519112"/>
          </a:xfrm>
        </p:spPr>
        <p:txBody>
          <a:bodyPr/>
          <a:lstStyle/>
          <a:p>
            <a:r>
              <a:rPr lang="en-GB" dirty="0"/>
              <a:t>Bracketing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50DAC-CCFC-47EE-AF6D-4A9F1580FF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u="sng" dirty="0"/>
              <a:t>Bracketing design example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5F4DA2-C24B-4013-8C81-5C65B2D2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1" y="2028825"/>
            <a:ext cx="7550357" cy="238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14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4500" y="3093604"/>
            <a:ext cx="6505863" cy="988869"/>
          </a:xfrm>
        </p:spPr>
        <p:txBody>
          <a:bodyPr/>
          <a:lstStyle/>
          <a:p>
            <a:r>
              <a:rPr lang="en-GB" b="1" dirty="0"/>
              <a:t>3. Matrixing</a:t>
            </a:r>
          </a:p>
        </p:txBody>
      </p:sp>
    </p:spTree>
    <p:extLst>
      <p:ext uri="{BB962C8B-B14F-4D97-AF65-F5344CB8AC3E}">
        <p14:creationId xmlns:p14="http://schemas.microsoft.com/office/powerpoint/2010/main" val="1716622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767D05-DE50-4F9D-8F2F-FDAD8DE0F3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658" y="294435"/>
            <a:ext cx="7000781" cy="519112"/>
          </a:xfrm>
        </p:spPr>
        <p:txBody>
          <a:bodyPr/>
          <a:lstStyle/>
          <a:p>
            <a:r>
              <a:rPr lang="en-GB" dirty="0"/>
              <a:t>Matrixing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D9D6B-98C6-4CA6-8179-02C35C7D4E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438275"/>
            <a:ext cx="7324725" cy="4487863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Matrixing principle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= design of a stability schedule such that a selected subset of the total number of possible samples for all factor combinations.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Assumes that the stability of each subset of samples tested represents the stability of all samples at a given time point.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205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BB4EAF-22BE-49B8-BBF9-178C930274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642" y="275385"/>
            <a:ext cx="7000781" cy="519112"/>
          </a:xfrm>
        </p:spPr>
        <p:txBody>
          <a:bodyPr/>
          <a:lstStyle/>
          <a:p>
            <a:r>
              <a:rPr lang="en-GB" dirty="0"/>
              <a:t>Matrixing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21B44-DEAB-4F68-8F66-34AAEDD898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1409700"/>
            <a:ext cx="7772401" cy="4516438"/>
          </a:xfrm>
        </p:spPr>
        <p:txBody>
          <a:bodyPr/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dirty="0"/>
              <a:t>Identification  of differences in the samples for the same product (different batches, different strengths, different sizes of the same container closure system, different container closure systems in some cases)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dirty="0"/>
              <a:t>Consideration of knowledge of data variability, expected stability of the medicinal product, availability of supporting data, stability differences in the medicinal product within a factor or among factors and/or number of factor combination in the study.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1897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FD4554-98C3-45CF-A046-60C13A8611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642" y="294435"/>
            <a:ext cx="7000781" cy="519112"/>
          </a:xfrm>
        </p:spPr>
        <p:txBody>
          <a:bodyPr/>
          <a:lstStyle/>
          <a:p>
            <a:r>
              <a:rPr lang="en-GB" dirty="0"/>
              <a:t>Matrixing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50C5F-9303-4790-B3B2-14F948A10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49" y="1506538"/>
            <a:ext cx="6715125" cy="4419600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Matrixing design factors</a:t>
            </a:r>
          </a:p>
          <a:p>
            <a:pPr marL="0" indent="0">
              <a:buNone/>
            </a:pPr>
            <a:r>
              <a:rPr lang="en-GB" dirty="0"/>
              <a:t>Applicable to strengths with identical or closely related formulations, batches made by using the same process/equipment, container sizes and/or fill volumes in the same container closure system.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10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3DB46F-4510-4C88-AA2D-B04906BD52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7879" y="256458"/>
            <a:ext cx="7000781" cy="519112"/>
          </a:xfrm>
        </p:spPr>
        <p:txBody>
          <a:bodyPr/>
          <a:lstStyle/>
          <a:p>
            <a:r>
              <a:rPr lang="en-GB" dirty="0"/>
              <a:t>Matrixing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403C7-CAE8-4255-AEA2-623876832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813" y="1251751"/>
            <a:ext cx="8335962" cy="4674387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Matrixing design example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86483AB-FEC7-4F18-A247-F42074C57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37" y="1685002"/>
            <a:ext cx="7563326" cy="486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532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A126D8-1845-4980-91B0-C201715C0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04" y="251640"/>
            <a:ext cx="7000781" cy="519112"/>
          </a:xfrm>
        </p:spPr>
        <p:txBody>
          <a:bodyPr/>
          <a:lstStyle/>
          <a:p>
            <a:r>
              <a:rPr lang="en-GB" dirty="0"/>
              <a:t>Matrixing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70E2-6AD1-4BDE-920E-2F9A5CA0F2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813" y="1091953"/>
            <a:ext cx="8335962" cy="5166803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Matrixing design example (continued)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497E215-71C1-4C86-B0BE-F36910F87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53" y="1533525"/>
            <a:ext cx="6639294" cy="193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B587A63-5C1D-455E-8921-498B4AD47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2" y="3429000"/>
            <a:ext cx="6896699" cy="332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55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488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Wingdings</vt:lpstr>
      <vt:lpstr>Cover slide</vt:lpstr>
      <vt:lpstr>1_Cover slide</vt:lpstr>
      <vt:lpstr>2_Cover slide</vt:lpstr>
      <vt:lpstr>3_Cover slide</vt:lpstr>
      <vt:lpstr>4_Cover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67</cp:revision>
  <dcterms:created xsi:type="dcterms:W3CDTF">2014-10-28T11:07:40Z</dcterms:created>
  <dcterms:modified xsi:type="dcterms:W3CDTF">2019-05-02T14:50:29Z</dcterms:modified>
</cp:coreProperties>
</file>